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57" r:id="rId6"/>
    <p:sldId id="269" r:id="rId7"/>
    <p:sldId id="270" r:id="rId8"/>
    <p:sldId id="272" r:id="rId9"/>
    <p:sldId id="258" r:id="rId10"/>
    <p:sldId id="268" r:id="rId11"/>
    <p:sldId id="273" r:id="rId12"/>
    <p:sldId id="261" r:id="rId13"/>
    <p:sldId id="262" r:id="rId14"/>
    <p:sldId id="271" r:id="rId15"/>
    <p:sldId id="263"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60" d="100"/>
          <a:sy n="60" d="100"/>
        </p:scale>
        <p:origin x="72" y="11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lassroom.google.com/" TargetMode="External"/><Relationship Id="rId2" Type="http://schemas.openxmlformats.org/officeDocument/2006/relationships/hyperlink" Target="http://mrfrankrosecrest.weebly.com/" TargetMode="External"/><Relationship Id="rId1" Type="http://schemas.openxmlformats.org/officeDocument/2006/relationships/slideLayout" Target="../slideLayouts/slideLayout2.xml"/><Relationship Id="rId4" Type="http://schemas.openxmlformats.org/officeDocument/2006/relationships/hyperlink" Target="https://www-k6.thinkcentral.com/ePC/start.do?orgID=01065041"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rwfrank@graniteschool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hyperlink" Target="http://www.uen.org/co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12189363" cy="6858000"/>
          </a:xfrm>
          <a:prstGeom prst="rect">
            <a:avLst/>
          </a:prstGeom>
        </p:spPr>
      </p:pic>
      <p:sp>
        <p:nvSpPr>
          <p:cNvPr id="2" name="Title 1"/>
          <p:cNvSpPr>
            <a:spLocks noGrp="1"/>
          </p:cNvSpPr>
          <p:nvPr>
            <p:ph type="ctrTitle"/>
          </p:nvPr>
        </p:nvSpPr>
        <p:spPr>
          <a:xfrm>
            <a:off x="4813298" y="3826931"/>
            <a:ext cx="6815669" cy="1515533"/>
          </a:xfrm>
        </p:spPr>
        <p:txBody>
          <a:bodyPr/>
          <a:lstStyle/>
          <a:p>
            <a:r>
              <a:rPr lang="en-US" dirty="0"/>
              <a:t>Welcome to Sixth Grade</a:t>
            </a:r>
          </a:p>
        </p:txBody>
      </p:sp>
    </p:spTree>
    <p:extLst>
      <p:ext uri="{BB962C8B-B14F-4D97-AF65-F5344CB8AC3E}">
        <p14:creationId xmlns:p14="http://schemas.microsoft.com/office/powerpoint/2010/main" val="425992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Grading </a:t>
            </a:r>
          </a:p>
        </p:txBody>
      </p:sp>
      <p:sp>
        <p:nvSpPr>
          <p:cNvPr id="3" name="Content Placeholder 2"/>
          <p:cNvSpPr>
            <a:spLocks noGrp="1"/>
          </p:cNvSpPr>
          <p:nvPr>
            <p:ph idx="1"/>
          </p:nvPr>
        </p:nvSpPr>
        <p:spPr/>
        <p:txBody>
          <a:bodyPr/>
          <a:lstStyle/>
          <a:p>
            <a:r>
              <a:rPr lang="en-US" dirty="0"/>
              <a:t>4 Above Proficient</a:t>
            </a:r>
          </a:p>
          <a:p>
            <a:r>
              <a:rPr lang="en-US" dirty="0"/>
              <a:t>3 Proficient</a:t>
            </a:r>
          </a:p>
          <a:p>
            <a:r>
              <a:rPr lang="en-US" dirty="0"/>
              <a:t>2 Approaching Proficient</a:t>
            </a:r>
          </a:p>
          <a:p>
            <a:r>
              <a:rPr lang="en-US" dirty="0"/>
              <a:t>1Below Proficient </a:t>
            </a:r>
          </a:p>
        </p:txBody>
      </p:sp>
      <p:pic>
        <p:nvPicPr>
          <p:cNvPr id="4" name="Picture 3">
            <a:extLst>
              <a:ext uri="{FF2B5EF4-FFF2-40B4-BE49-F238E27FC236}">
                <a16:creationId xmlns:a16="http://schemas.microsoft.com/office/drawing/2014/main" id="{F0F9F606-F0B8-4A4C-BC1D-11237665AC70}"/>
              </a:ext>
            </a:extLst>
          </p:cNvPr>
          <p:cNvPicPr>
            <a:picLocks noChangeAspect="1"/>
          </p:cNvPicPr>
          <p:nvPr/>
        </p:nvPicPr>
        <p:blipFill>
          <a:blip r:embed="rId2"/>
          <a:stretch>
            <a:fillRect/>
          </a:stretch>
        </p:blipFill>
        <p:spPr>
          <a:xfrm>
            <a:off x="6095999" y="2763361"/>
            <a:ext cx="5166360" cy="2906077"/>
          </a:xfrm>
          <a:prstGeom prst="rect">
            <a:avLst/>
          </a:prstGeom>
        </p:spPr>
      </p:pic>
    </p:spTree>
    <p:extLst>
      <p:ext uri="{BB962C8B-B14F-4D97-AF65-F5344CB8AC3E}">
        <p14:creationId xmlns:p14="http://schemas.microsoft.com/office/powerpoint/2010/main" val="227175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F8DC-ED45-4021-91AC-B4D7A340282A}"/>
              </a:ext>
            </a:extLst>
          </p:cNvPr>
          <p:cNvSpPr>
            <a:spLocks noGrp="1"/>
          </p:cNvSpPr>
          <p:nvPr>
            <p:ph type="title"/>
          </p:nvPr>
        </p:nvSpPr>
        <p:spPr/>
        <p:txBody>
          <a:bodyPr/>
          <a:lstStyle/>
          <a:p>
            <a:r>
              <a:rPr lang="en-US" dirty="0"/>
              <a:t>Proficiency Based Grading</a:t>
            </a:r>
          </a:p>
        </p:txBody>
      </p:sp>
      <p:sp>
        <p:nvSpPr>
          <p:cNvPr id="3" name="Content Placeholder 2">
            <a:extLst>
              <a:ext uri="{FF2B5EF4-FFF2-40B4-BE49-F238E27FC236}">
                <a16:creationId xmlns:a16="http://schemas.microsoft.com/office/drawing/2014/main" id="{344C055D-3604-4E52-833D-4CEB08508C9F}"/>
              </a:ext>
            </a:extLst>
          </p:cNvPr>
          <p:cNvSpPr>
            <a:spLocks noGrp="1"/>
          </p:cNvSpPr>
          <p:nvPr>
            <p:ph idx="1"/>
          </p:nvPr>
        </p:nvSpPr>
        <p:spPr/>
        <p:txBody>
          <a:bodyPr>
            <a:normAutofit fontScale="92500" lnSpcReduction="10000"/>
          </a:bodyPr>
          <a:lstStyle/>
          <a:p>
            <a:endParaRPr lang="en-US" dirty="0"/>
          </a:p>
          <a:p>
            <a:pPr lvl="0"/>
            <a:r>
              <a:rPr lang="en-US" dirty="0"/>
              <a:t>There is no extra-credit in academic grades.</a:t>
            </a:r>
          </a:p>
          <a:p>
            <a:pPr lvl="0"/>
            <a:r>
              <a:rPr lang="en-US" dirty="0"/>
              <a:t>Participation, attendance, and compliance are included in the citizenship grade not academics.</a:t>
            </a:r>
          </a:p>
          <a:p>
            <a:pPr lvl="0"/>
            <a:r>
              <a:rPr lang="en-US" dirty="0"/>
              <a:t>Students are given opportunities to provide mastery for each concept.</a:t>
            </a:r>
          </a:p>
          <a:p>
            <a:pPr lvl="0"/>
            <a:r>
              <a:rPr lang="en-US" dirty="0"/>
              <a:t>Teachers use multiple lines of evidence to determine a student’s level of proficiency.</a:t>
            </a:r>
          </a:p>
          <a:p>
            <a:pPr lvl="0"/>
            <a:r>
              <a:rPr lang="en-US" dirty="0"/>
              <a:t>Homework is meaningful practice which requires time and effort outside of school, it is not scored.</a:t>
            </a:r>
          </a:p>
          <a:p>
            <a:endParaRPr lang="en-US" dirty="0"/>
          </a:p>
        </p:txBody>
      </p:sp>
    </p:spTree>
    <p:extLst>
      <p:ext uri="{BB962C8B-B14F-4D97-AF65-F5344CB8AC3E}">
        <p14:creationId xmlns:p14="http://schemas.microsoft.com/office/powerpoint/2010/main" val="273917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and Drinks</a:t>
            </a:r>
          </a:p>
        </p:txBody>
      </p:sp>
      <p:sp>
        <p:nvSpPr>
          <p:cNvPr id="3" name="Content Placeholder 2"/>
          <p:cNvSpPr>
            <a:spLocks noGrp="1"/>
          </p:cNvSpPr>
          <p:nvPr>
            <p:ph idx="1"/>
          </p:nvPr>
        </p:nvSpPr>
        <p:spPr/>
        <p:txBody>
          <a:bodyPr/>
          <a:lstStyle/>
          <a:p>
            <a:pPr lvl="0"/>
            <a:r>
              <a:rPr lang="en-US" dirty="0"/>
              <a:t>Water is allowed at all times</a:t>
            </a:r>
          </a:p>
          <a:p>
            <a:pPr lvl="0"/>
            <a:r>
              <a:rPr lang="en-US" dirty="0"/>
              <a:t>No Food</a:t>
            </a:r>
          </a:p>
          <a:p>
            <a:pPr lvl="0"/>
            <a:r>
              <a:rPr lang="en-US" dirty="0"/>
              <a:t>No candy during class</a:t>
            </a:r>
          </a:p>
          <a:p>
            <a:pPr lvl="0"/>
            <a:r>
              <a:rPr lang="en-US" dirty="0"/>
              <a:t>No gum unless earned through rewards</a:t>
            </a:r>
          </a:p>
        </p:txBody>
      </p:sp>
    </p:spTree>
    <p:extLst>
      <p:ext uri="{BB962C8B-B14F-4D97-AF65-F5344CB8AC3E}">
        <p14:creationId xmlns:p14="http://schemas.microsoft.com/office/powerpoint/2010/main" val="58329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Behavior and Discipline Policy</a:t>
            </a:r>
            <a:br>
              <a:rPr lang="en-US" dirty="0"/>
            </a:br>
            <a:endParaRPr lang="en-US" dirty="0"/>
          </a:p>
        </p:txBody>
      </p:sp>
      <p:sp>
        <p:nvSpPr>
          <p:cNvPr id="3" name="Content Placeholder 2"/>
          <p:cNvSpPr>
            <a:spLocks noGrp="1"/>
          </p:cNvSpPr>
          <p:nvPr>
            <p:ph idx="1"/>
          </p:nvPr>
        </p:nvSpPr>
        <p:spPr/>
        <p:txBody>
          <a:bodyPr>
            <a:normAutofit/>
          </a:bodyPr>
          <a:lstStyle/>
          <a:p>
            <a:r>
              <a:rPr lang="en-US" sz="2000" dirty="0"/>
              <a:t>We are using ClassDojo to communicate with you this year.</a:t>
            </a:r>
          </a:p>
          <a:p>
            <a:r>
              <a:rPr lang="en-US" sz="2000" dirty="0"/>
              <a:t>You can download the app to get daily student behavior updates as well as classroom updates.</a:t>
            </a:r>
          </a:p>
          <a:p>
            <a:endParaRPr lang="en-US" dirty="0"/>
          </a:p>
        </p:txBody>
      </p:sp>
      <p:pic>
        <p:nvPicPr>
          <p:cNvPr id="4" name="Picture 3">
            <a:extLst>
              <a:ext uri="{FF2B5EF4-FFF2-40B4-BE49-F238E27FC236}">
                <a16:creationId xmlns:a16="http://schemas.microsoft.com/office/drawing/2014/main" id="{8775E0C6-06A4-4122-A26F-00CBB12A8B8B}"/>
              </a:ext>
            </a:extLst>
          </p:cNvPr>
          <p:cNvPicPr>
            <a:picLocks noChangeAspect="1"/>
          </p:cNvPicPr>
          <p:nvPr/>
        </p:nvPicPr>
        <p:blipFill>
          <a:blip r:embed="rId2"/>
          <a:stretch>
            <a:fillRect/>
          </a:stretch>
        </p:blipFill>
        <p:spPr>
          <a:xfrm>
            <a:off x="4619624" y="4594226"/>
            <a:ext cx="2952750" cy="1552575"/>
          </a:xfrm>
          <a:prstGeom prst="rect">
            <a:avLst/>
          </a:prstGeom>
        </p:spPr>
      </p:pic>
    </p:spTree>
    <p:extLst>
      <p:ext uri="{BB962C8B-B14F-4D97-AF65-F5344CB8AC3E}">
        <p14:creationId xmlns:p14="http://schemas.microsoft.com/office/powerpoint/2010/main" val="229357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5414-B610-49F9-BD43-69C3FC54EE30}"/>
              </a:ext>
            </a:extLst>
          </p:cNvPr>
          <p:cNvSpPr>
            <a:spLocks noGrp="1"/>
          </p:cNvSpPr>
          <p:nvPr>
            <p:ph type="title"/>
          </p:nvPr>
        </p:nvSpPr>
        <p:spPr/>
        <p:txBody>
          <a:bodyPr>
            <a:normAutofit fontScale="90000"/>
          </a:bodyPr>
          <a:lstStyle/>
          <a:p>
            <a:r>
              <a:rPr lang="en-US" dirty="0">
                <a:latin typeface="Janda Curlygirl Chunky" panose="02000506000000020004" pitchFamily="2" charset="-18"/>
              </a:rPr>
              <a:t>Student Led Conferences</a:t>
            </a:r>
            <a:br>
              <a:rPr lang="en-US" dirty="0">
                <a:latin typeface="Janda Curlygirl Chunky" panose="02000506000000020004" pitchFamily="2" charset="-18"/>
              </a:rPr>
            </a:br>
            <a:endParaRPr lang="en-US" dirty="0"/>
          </a:p>
        </p:txBody>
      </p:sp>
      <p:sp>
        <p:nvSpPr>
          <p:cNvPr id="3" name="Content Placeholder 2">
            <a:extLst>
              <a:ext uri="{FF2B5EF4-FFF2-40B4-BE49-F238E27FC236}">
                <a16:creationId xmlns:a16="http://schemas.microsoft.com/office/drawing/2014/main" id="{F399E48C-1784-4A11-9EE3-0DFB0D7858B6}"/>
              </a:ext>
            </a:extLst>
          </p:cNvPr>
          <p:cNvSpPr>
            <a:spLocks noGrp="1"/>
          </p:cNvSpPr>
          <p:nvPr>
            <p:ph idx="1"/>
          </p:nvPr>
        </p:nvSpPr>
        <p:spPr/>
        <p:txBody>
          <a:bodyPr/>
          <a:lstStyle/>
          <a:p>
            <a:pPr algn="ctr"/>
            <a:r>
              <a:rPr lang="en-US" dirty="0">
                <a:latin typeface="Janda Curlygirl Chunky" panose="02000506000000020004" pitchFamily="2" charset="-18"/>
              </a:rPr>
              <a:t>Students focus on their achievements and challenges.</a:t>
            </a:r>
          </a:p>
          <a:p>
            <a:pPr algn="ctr"/>
            <a:r>
              <a:rPr lang="en-US" dirty="0">
                <a:latin typeface="Janda Curlygirl Chunky" panose="02000506000000020004" pitchFamily="2" charset="-18"/>
              </a:rPr>
              <a:t>Students celebrate successes and make plans for future growth.</a:t>
            </a:r>
          </a:p>
          <a:p>
            <a:pPr algn="ctr"/>
            <a:r>
              <a:rPr lang="en-US" dirty="0">
                <a:latin typeface="Janda Curlygirl Chunky" panose="02000506000000020004" pitchFamily="2" charset="-18"/>
              </a:rPr>
              <a:t>Provides an opportunity for your child to improve communication skills and discuss their own learning process.</a:t>
            </a:r>
          </a:p>
          <a:p>
            <a:pPr algn="ctr"/>
            <a:endParaRPr lang="en-US" dirty="0">
              <a:latin typeface="Janda Curlygirl Chunky" panose="02000506000000020004" pitchFamily="2" charset="-18"/>
            </a:endParaRPr>
          </a:p>
          <a:p>
            <a:pPr algn="ctr"/>
            <a:r>
              <a:rPr lang="en-US" dirty="0">
                <a:latin typeface="Janda Curlygirl Chunky" panose="02000506000000020004" pitchFamily="2" charset="-18"/>
              </a:rPr>
              <a:t>Schedule: 3 appointments per slot</a:t>
            </a:r>
          </a:p>
          <a:p>
            <a:endParaRPr lang="en-US" dirty="0"/>
          </a:p>
        </p:txBody>
      </p:sp>
    </p:spTree>
    <p:extLst>
      <p:ext uri="{BB962C8B-B14F-4D97-AF65-F5344CB8AC3E}">
        <p14:creationId xmlns:p14="http://schemas.microsoft.com/office/powerpoint/2010/main" val="287673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a:t>
            </a:r>
          </a:p>
        </p:txBody>
      </p:sp>
      <p:sp>
        <p:nvSpPr>
          <p:cNvPr id="3" name="Content Placeholder 2"/>
          <p:cNvSpPr>
            <a:spLocks noGrp="1"/>
          </p:cNvSpPr>
          <p:nvPr>
            <p:ph idx="1"/>
          </p:nvPr>
        </p:nvSpPr>
        <p:spPr/>
        <p:txBody>
          <a:bodyPr/>
          <a:lstStyle/>
          <a:p>
            <a:r>
              <a:rPr lang="en-US" dirty="0"/>
              <a:t>Mr. Franks: </a:t>
            </a:r>
            <a:r>
              <a:rPr lang="en-US" dirty="0">
                <a:hlinkClick r:id="rId2"/>
              </a:rPr>
              <a:t>http://mrfrankrosecrest.weebly.com/</a:t>
            </a:r>
            <a:endParaRPr lang="en-US" dirty="0"/>
          </a:p>
          <a:p>
            <a:r>
              <a:rPr lang="en-US" dirty="0"/>
              <a:t> Google Classroom </a:t>
            </a:r>
            <a:r>
              <a:rPr lang="en-US" dirty="0">
                <a:hlinkClick r:id="rId3"/>
              </a:rPr>
              <a:t>https://classroom.google.com</a:t>
            </a:r>
            <a:endParaRPr lang="en-US" dirty="0"/>
          </a:p>
          <a:p>
            <a:r>
              <a:rPr lang="en-US" dirty="0"/>
              <a:t>Think Central  </a:t>
            </a:r>
            <a:r>
              <a:rPr lang="en-US" dirty="0">
                <a:hlinkClick r:id="rId4"/>
              </a:rPr>
              <a:t>https://www-k6.thinkcentral.com/ePC/start.do?orgID=01065041</a:t>
            </a:r>
            <a:endParaRPr lang="en-US" dirty="0"/>
          </a:p>
        </p:txBody>
      </p:sp>
    </p:spTree>
    <p:extLst>
      <p:ext uri="{BB962C8B-B14F-4D97-AF65-F5344CB8AC3E}">
        <p14:creationId xmlns:p14="http://schemas.microsoft.com/office/powerpoint/2010/main" val="135449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AM ALWAYS AVAIBLE</a:t>
            </a:r>
          </a:p>
        </p:txBody>
      </p:sp>
      <p:sp>
        <p:nvSpPr>
          <p:cNvPr id="3" name="Content Placeholder 2"/>
          <p:cNvSpPr>
            <a:spLocks noGrp="1"/>
          </p:cNvSpPr>
          <p:nvPr>
            <p:ph idx="1"/>
          </p:nvPr>
        </p:nvSpPr>
        <p:spPr/>
        <p:txBody>
          <a:bodyPr/>
          <a:lstStyle/>
          <a:p>
            <a:r>
              <a:rPr lang="en-US" dirty="0"/>
              <a:t>Come on in</a:t>
            </a:r>
          </a:p>
          <a:p>
            <a:r>
              <a:rPr lang="en-US" dirty="0"/>
              <a:t>Email me </a:t>
            </a:r>
            <a:r>
              <a:rPr lang="en-US" dirty="0">
                <a:hlinkClick r:id="rId2"/>
              </a:rPr>
              <a:t>rwfrank@graniteschools.org</a:t>
            </a:r>
            <a:endParaRPr lang="en-US" dirty="0"/>
          </a:p>
          <a:p>
            <a:r>
              <a:rPr lang="en-US" dirty="0"/>
              <a:t>Give me a call 385-887-1097</a:t>
            </a:r>
          </a:p>
        </p:txBody>
      </p:sp>
    </p:spTree>
    <p:extLst>
      <p:ext uri="{BB962C8B-B14F-4D97-AF65-F5344CB8AC3E}">
        <p14:creationId xmlns:p14="http://schemas.microsoft.com/office/powerpoint/2010/main" val="127780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You Here?</a:t>
            </a:r>
          </a:p>
        </p:txBody>
      </p:sp>
      <p:sp>
        <p:nvSpPr>
          <p:cNvPr id="3" name="Content Placeholder 2"/>
          <p:cNvSpPr>
            <a:spLocks noGrp="1"/>
          </p:cNvSpPr>
          <p:nvPr>
            <p:ph idx="1"/>
          </p:nvPr>
        </p:nvSpPr>
        <p:spPr/>
        <p:txBody>
          <a:bodyPr>
            <a:normAutofit lnSpcReduction="10000"/>
          </a:bodyPr>
          <a:lstStyle/>
          <a:p>
            <a:r>
              <a:rPr lang="en-US" sz="2400" dirty="0"/>
              <a:t>I am here to guide you to achieve what you want to achieve this year.</a:t>
            </a:r>
          </a:p>
          <a:p>
            <a:r>
              <a:rPr lang="en-US" sz="2400" dirty="0"/>
              <a:t>I am here to bring greatness out of you</a:t>
            </a:r>
          </a:p>
          <a:p>
            <a:r>
              <a:rPr lang="en-US" sz="2400" dirty="0"/>
              <a:t>I am here to make learning fun and exciting!</a:t>
            </a:r>
          </a:p>
          <a:p>
            <a:endParaRPr lang="en-US" dirty="0"/>
          </a:p>
          <a:p>
            <a:endParaRPr lang="en-US" dirty="0"/>
          </a:p>
          <a:p>
            <a:pPr marL="0" indent="0">
              <a:buNone/>
            </a:pPr>
            <a:r>
              <a:rPr lang="en-US" sz="2400" b="1" dirty="0">
                <a:latin typeface="Arial Rounded MT Bold" panose="020F0704030504030204" pitchFamily="34" charset="0"/>
              </a:rPr>
              <a:t>“ A master can tell you what he expects of you. A teacher, though awakens your own expectations.”</a:t>
            </a:r>
            <a:endParaRPr lang="en-US" sz="2400" b="1" dirty="0"/>
          </a:p>
          <a:p>
            <a:pPr marL="0" indent="0">
              <a:buNone/>
            </a:pPr>
            <a:endParaRPr lang="en-US" dirty="0"/>
          </a:p>
          <a:p>
            <a:endParaRPr lang="en-US" dirty="0"/>
          </a:p>
        </p:txBody>
      </p:sp>
    </p:spTree>
    <p:extLst>
      <p:ext uri="{BB962C8B-B14F-4D97-AF65-F5344CB8AC3E}">
        <p14:creationId xmlns:p14="http://schemas.microsoft.com/office/powerpoint/2010/main" val="127045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you Hope to Accomplish This Year?</a:t>
            </a:r>
          </a:p>
        </p:txBody>
      </p:sp>
      <p:sp>
        <p:nvSpPr>
          <p:cNvPr id="3" name="Content Placeholder 2"/>
          <p:cNvSpPr>
            <a:spLocks noGrp="1"/>
          </p:cNvSpPr>
          <p:nvPr>
            <p:ph idx="1"/>
          </p:nvPr>
        </p:nvSpPr>
        <p:spPr/>
        <p:txBody>
          <a:bodyPr/>
          <a:lstStyle/>
          <a:p>
            <a:r>
              <a:rPr lang="en-US" dirty="0"/>
              <a:t> Teach a love of learning.</a:t>
            </a:r>
          </a:p>
          <a:p>
            <a:r>
              <a:rPr lang="en-US" dirty="0"/>
              <a:t>That my students realize that they are more capable than they even thought.</a:t>
            </a:r>
          </a:p>
          <a:p>
            <a:r>
              <a:rPr lang="en-US" dirty="0"/>
              <a:t>Master 6</a:t>
            </a:r>
            <a:r>
              <a:rPr lang="en-US" baseline="30000" dirty="0"/>
              <a:t>th</a:t>
            </a:r>
            <a:r>
              <a:rPr lang="en-US" dirty="0"/>
              <a:t> Grade math and science standards</a:t>
            </a:r>
          </a:p>
          <a:p>
            <a:r>
              <a:rPr lang="en-US" dirty="0"/>
              <a:t>Prepare you for 7</a:t>
            </a:r>
            <a:r>
              <a:rPr lang="en-US" baseline="30000" dirty="0"/>
              <a:t>th</a:t>
            </a:r>
            <a:r>
              <a:rPr lang="en-US" dirty="0"/>
              <a:t> grade. </a:t>
            </a:r>
          </a:p>
          <a:p>
            <a:endParaRPr lang="en-US" dirty="0"/>
          </a:p>
        </p:txBody>
      </p:sp>
    </p:spTree>
    <p:extLst>
      <p:ext uri="{BB962C8B-B14F-4D97-AF65-F5344CB8AC3E}">
        <p14:creationId xmlns:p14="http://schemas.microsoft.com/office/powerpoint/2010/main" val="242328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 live in Lake Point Utah with:</a:t>
            </a:r>
          </a:p>
          <a:p>
            <a:r>
              <a:rPr lang="en-US" dirty="0"/>
              <a:t>2 turkeys, 6 chickens, 2 sheep, and 4 ducks.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1899"/>
            <a:ext cx="1515965" cy="2700934"/>
          </a:xfrm>
          <a:prstGeom prst="rect">
            <a:avLst/>
          </a:prstGeom>
        </p:spPr>
      </p:pic>
      <p:pic>
        <p:nvPicPr>
          <p:cNvPr id="5" name="Picture 4"/>
          <p:cNvPicPr>
            <a:picLocks noChangeAspect="1"/>
          </p:cNvPicPr>
          <p:nvPr/>
        </p:nvPicPr>
        <p:blipFill>
          <a:blip r:embed="rId3"/>
          <a:stretch>
            <a:fillRect/>
          </a:stretch>
        </p:blipFill>
        <p:spPr>
          <a:xfrm>
            <a:off x="9281187" y="5142255"/>
            <a:ext cx="2552700" cy="1790700"/>
          </a:xfrm>
          <a:prstGeom prst="rect">
            <a:avLst/>
          </a:prstGeom>
        </p:spPr>
      </p:pic>
      <p:sp>
        <p:nvSpPr>
          <p:cNvPr id="6" name="TextBox 5"/>
          <p:cNvSpPr txBox="1"/>
          <p:nvPr/>
        </p:nvSpPr>
        <p:spPr>
          <a:xfrm>
            <a:off x="9578194" y="4772923"/>
            <a:ext cx="2012667" cy="369332"/>
          </a:xfrm>
          <a:prstGeom prst="rect">
            <a:avLst/>
          </a:prstGeom>
          <a:noFill/>
        </p:spPr>
        <p:txBody>
          <a:bodyPr wrap="none" rtlCol="0">
            <a:spAutoFit/>
          </a:bodyPr>
          <a:lstStyle/>
          <a:p>
            <a:r>
              <a:rPr lang="en-US" dirty="0"/>
              <a:t>I am a  Private Pilot!</a:t>
            </a:r>
          </a:p>
        </p:txBody>
      </p:sp>
      <p:sp>
        <p:nvSpPr>
          <p:cNvPr id="7" name="Rectangle 6"/>
          <p:cNvSpPr/>
          <p:nvPr/>
        </p:nvSpPr>
        <p:spPr>
          <a:xfrm>
            <a:off x="6032500" y="-22661"/>
            <a:ext cx="6497374" cy="2585323"/>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I love to teach and have been teaching for 8 years.</a:t>
            </a:r>
          </a:p>
        </p:txBody>
      </p:sp>
      <p:pic>
        <p:nvPicPr>
          <p:cNvPr id="8" name="Picture 7"/>
          <p:cNvPicPr>
            <a:picLocks noChangeAspect="1"/>
          </p:cNvPicPr>
          <p:nvPr/>
        </p:nvPicPr>
        <p:blipFill>
          <a:blip r:embed="rId4"/>
          <a:stretch>
            <a:fillRect/>
          </a:stretch>
        </p:blipFill>
        <p:spPr>
          <a:xfrm>
            <a:off x="5602491" y="4006734"/>
            <a:ext cx="2143652" cy="2851265"/>
          </a:xfrm>
          <a:prstGeom prst="rect">
            <a:avLst/>
          </a:prstGeom>
        </p:spPr>
      </p:pic>
      <p:sp>
        <p:nvSpPr>
          <p:cNvPr id="9" name="TextBox 8"/>
          <p:cNvSpPr txBox="1"/>
          <p:nvPr/>
        </p:nvSpPr>
        <p:spPr>
          <a:xfrm>
            <a:off x="5935288" y="3630314"/>
            <a:ext cx="1213794" cy="369332"/>
          </a:xfrm>
          <a:prstGeom prst="rect">
            <a:avLst/>
          </a:prstGeom>
          <a:noFill/>
        </p:spPr>
        <p:txBody>
          <a:bodyPr wrap="none" rtlCol="0">
            <a:spAutoFit/>
          </a:bodyPr>
          <a:lstStyle/>
          <a:p>
            <a:r>
              <a:rPr lang="en-US" dirty="0"/>
              <a:t>My Family</a:t>
            </a:r>
          </a:p>
        </p:txBody>
      </p:sp>
    </p:spTree>
    <p:extLst>
      <p:ext uri="{BB962C8B-B14F-4D97-AF65-F5344CB8AC3E}">
        <p14:creationId xmlns:p14="http://schemas.microsoft.com/office/powerpoint/2010/main" val="331200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be learning</a:t>
            </a:r>
          </a:p>
        </p:txBody>
      </p:sp>
      <p:sp>
        <p:nvSpPr>
          <p:cNvPr id="3" name="Content Placeholder 2"/>
          <p:cNvSpPr>
            <a:spLocks noGrp="1"/>
          </p:cNvSpPr>
          <p:nvPr>
            <p:ph idx="1"/>
          </p:nvPr>
        </p:nvSpPr>
        <p:spPr/>
        <p:txBody>
          <a:bodyPr/>
          <a:lstStyle/>
          <a:p>
            <a:r>
              <a:rPr lang="en-US" dirty="0"/>
              <a:t>An outline of the core standards and objectives for sixth grade are located on the USOE website.  These courses include math, language arts, science, social studies, physical education, art, and music.  The Core Curriculum represents those standards of learning that are essential for all students.  It can be found at </a:t>
            </a:r>
            <a:r>
              <a:rPr lang="en-US" u="sng" dirty="0">
                <a:hlinkClick r:id="rId2"/>
              </a:rPr>
              <a:t>www.uen.org/core</a:t>
            </a:r>
            <a:r>
              <a:rPr lang="en-US" dirty="0"/>
              <a:t> </a:t>
            </a:r>
          </a:p>
          <a:p>
            <a:endParaRPr lang="en-US" dirty="0"/>
          </a:p>
        </p:txBody>
      </p:sp>
    </p:spTree>
    <p:extLst>
      <p:ext uri="{BB962C8B-B14F-4D97-AF65-F5344CB8AC3E}">
        <p14:creationId xmlns:p14="http://schemas.microsoft.com/office/powerpoint/2010/main" val="416925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073B-F383-4D80-A0FD-3EE6E54C0E69}"/>
              </a:ext>
            </a:extLst>
          </p:cNvPr>
          <p:cNvSpPr>
            <a:spLocks noGrp="1"/>
          </p:cNvSpPr>
          <p:nvPr>
            <p:ph type="title"/>
          </p:nvPr>
        </p:nvSpPr>
        <p:spPr/>
        <p:txBody>
          <a:bodyPr>
            <a:normAutofit fontScale="90000"/>
          </a:bodyPr>
          <a:lstStyle/>
          <a:p>
            <a:r>
              <a:rPr lang="en-US" dirty="0"/>
              <a:t>Daily Schedule</a:t>
            </a:r>
            <a:br>
              <a:rPr lang="en-US" dirty="0"/>
            </a:br>
            <a:r>
              <a:rPr lang="en-US" dirty="0"/>
              <a:t>Monday-Thursday</a:t>
            </a:r>
          </a:p>
        </p:txBody>
      </p:sp>
      <p:sp>
        <p:nvSpPr>
          <p:cNvPr id="6" name="Content Placeholder 5">
            <a:extLst>
              <a:ext uri="{FF2B5EF4-FFF2-40B4-BE49-F238E27FC236}">
                <a16:creationId xmlns:a16="http://schemas.microsoft.com/office/drawing/2014/main" id="{9F0E7930-A4A9-45BE-8CC9-2AFFF43D26EB}"/>
              </a:ext>
            </a:extLst>
          </p:cNvPr>
          <p:cNvSpPr>
            <a:spLocks noGrp="1"/>
          </p:cNvSpPr>
          <p:nvPr>
            <p:ph idx="1"/>
          </p:nvPr>
        </p:nvSpPr>
        <p:spPr/>
        <p:txBody>
          <a:bodyPr>
            <a:normAutofit fontScale="92500" lnSpcReduction="20000"/>
          </a:bodyPr>
          <a:lstStyle/>
          <a:p>
            <a:r>
              <a:rPr lang="en-US" dirty="0"/>
              <a:t>                                                                                  Art: Thursday 2:15-2:55</a:t>
            </a:r>
          </a:p>
          <a:p>
            <a:r>
              <a:rPr lang="en-US" dirty="0"/>
              <a:t>8:15-9:45 Frank H.R. Math                                         P.E.: Tuesday 10:00-10:45</a:t>
            </a:r>
          </a:p>
          <a:p>
            <a:r>
              <a:rPr lang="en-US" dirty="0"/>
              <a:t>9:45-10:00 Recess</a:t>
            </a:r>
          </a:p>
          <a:p>
            <a:r>
              <a:rPr lang="en-US" dirty="0"/>
              <a:t>10:00-11:50 </a:t>
            </a:r>
            <a:r>
              <a:rPr lang="en-US" dirty="0" err="1"/>
              <a:t>Gygi’s</a:t>
            </a:r>
            <a:r>
              <a:rPr lang="en-US" dirty="0"/>
              <a:t> L.A.</a:t>
            </a:r>
          </a:p>
          <a:p>
            <a:r>
              <a:rPr lang="en-US" dirty="0"/>
              <a:t>11:50-12:20 Lunch</a:t>
            </a:r>
          </a:p>
          <a:p>
            <a:r>
              <a:rPr lang="en-US" dirty="0"/>
              <a:t>12:20-1:15 </a:t>
            </a:r>
            <a:r>
              <a:rPr lang="en-US" dirty="0" err="1"/>
              <a:t>Gygi’s</a:t>
            </a:r>
            <a:r>
              <a:rPr lang="en-US" dirty="0"/>
              <a:t> Social Studies</a:t>
            </a:r>
          </a:p>
          <a:p>
            <a:r>
              <a:rPr lang="en-US" dirty="0"/>
              <a:t>1:15-1:30 Recess</a:t>
            </a:r>
          </a:p>
          <a:p>
            <a:r>
              <a:rPr lang="en-US" dirty="0"/>
              <a:t>1:30-2:55 Science </a:t>
            </a:r>
          </a:p>
          <a:p>
            <a:endParaRPr lang="en-US" dirty="0"/>
          </a:p>
        </p:txBody>
      </p:sp>
    </p:spTree>
    <p:extLst>
      <p:ext uri="{BB962C8B-B14F-4D97-AF65-F5344CB8AC3E}">
        <p14:creationId xmlns:p14="http://schemas.microsoft.com/office/powerpoint/2010/main" val="83265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A42-9107-4368-B736-AB30131BAC05}"/>
              </a:ext>
            </a:extLst>
          </p:cNvPr>
          <p:cNvSpPr>
            <a:spLocks noGrp="1"/>
          </p:cNvSpPr>
          <p:nvPr>
            <p:ph type="title"/>
          </p:nvPr>
        </p:nvSpPr>
        <p:spPr/>
        <p:txBody>
          <a:bodyPr/>
          <a:lstStyle/>
          <a:p>
            <a:r>
              <a:rPr lang="en-US" dirty="0"/>
              <a:t>Friday’s Schedule </a:t>
            </a:r>
          </a:p>
        </p:txBody>
      </p:sp>
      <p:sp>
        <p:nvSpPr>
          <p:cNvPr id="3" name="Content Placeholder 2">
            <a:extLst>
              <a:ext uri="{FF2B5EF4-FFF2-40B4-BE49-F238E27FC236}">
                <a16:creationId xmlns:a16="http://schemas.microsoft.com/office/drawing/2014/main" id="{1286D861-667E-4563-B2DD-731837964FE8}"/>
              </a:ext>
            </a:extLst>
          </p:cNvPr>
          <p:cNvSpPr>
            <a:spLocks noGrp="1"/>
          </p:cNvSpPr>
          <p:nvPr>
            <p:ph idx="1"/>
          </p:nvPr>
        </p:nvSpPr>
        <p:spPr/>
        <p:txBody>
          <a:bodyPr/>
          <a:lstStyle/>
          <a:p>
            <a:r>
              <a:rPr lang="en-US" dirty="0"/>
              <a:t>8:15-9:45 H.R. Math and Science</a:t>
            </a:r>
          </a:p>
          <a:p>
            <a:r>
              <a:rPr lang="en-US" dirty="0"/>
              <a:t>9:45-10:00 Recess</a:t>
            </a:r>
          </a:p>
          <a:p>
            <a:r>
              <a:rPr lang="en-US" dirty="0"/>
              <a:t>10:00-11:50 </a:t>
            </a:r>
            <a:r>
              <a:rPr lang="en-US" dirty="0" err="1"/>
              <a:t>Gygi’s</a:t>
            </a:r>
            <a:r>
              <a:rPr lang="en-US" dirty="0"/>
              <a:t> L.A. and Social Studies </a:t>
            </a:r>
          </a:p>
          <a:p>
            <a:r>
              <a:rPr lang="en-US" dirty="0"/>
              <a:t>11:50-12:20 Lunch</a:t>
            </a:r>
          </a:p>
          <a:p>
            <a:r>
              <a:rPr lang="en-US" dirty="0"/>
              <a:t>12:20-12:50 Social Skills or Face Time Friday</a:t>
            </a:r>
          </a:p>
        </p:txBody>
      </p:sp>
    </p:spTree>
    <p:extLst>
      <p:ext uri="{BB962C8B-B14F-4D97-AF65-F5344CB8AC3E}">
        <p14:creationId xmlns:p14="http://schemas.microsoft.com/office/powerpoint/2010/main" val="356107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83C2-720D-4BE1-82A8-6323A5DC406D}"/>
              </a:ext>
            </a:extLst>
          </p:cNvPr>
          <p:cNvSpPr>
            <a:spLocks noGrp="1"/>
          </p:cNvSpPr>
          <p:nvPr>
            <p:ph type="title"/>
          </p:nvPr>
        </p:nvSpPr>
        <p:spPr/>
        <p:txBody>
          <a:bodyPr/>
          <a:lstStyle/>
          <a:p>
            <a:r>
              <a:rPr lang="en-US" dirty="0"/>
              <a:t>What Can We Bring To Class?</a:t>
            </a:r>
          </a:p>
        </p:txBody>
      </p:sp>
      <p:sp>
        <p:nvSpPr>
          <p:cNvPr id="3" name="Content Placeholder 2">
            <a:extLst>
              <a:ext uri="{FF2B5EF4-FFF2-40B4-BE49-F238E27FC236}">
                <a16:creationId xmlns:a16="http://schemas.microsoft.com/office/drawing/2014/main" id="{6991B9FA-5DB6-4FBE-B2D2-A1597BFD6E9D}"/>
              </a:ext>
            </a:extLst>
          </p:cNvPr>
          <p:cNvSpPr>
            <a:spLocks noGrp="1"/>
          </p:cNvSpPr>
          <p:nvPr>
            <p:ph idx="1"/>
          </p:nvPr>
        </p:nvSpPr>
        <p:spPr/>
        <p:txBody>
          <a:bodyPr/>
          <a:lstStyle/>
          <a:p>
            <a:r>
              <a:rPr lang="en-US" dirty="0"/>
              <a:t>Water Bottle</a:t>
            </a:r>
          </a:p>
          <a:p>
            <a:r>
              <a:rPr lang="en-US" dirty="0"/>
              <a:t>Binder with folders and necessities. We will have classroom community supplies. </a:t>
            </a:r>
          </a:p>
        </p:txBody>
      </p:sp>
      <p:pic>
        <p:nvPicPr>
          <p:cNvPr id="4" name="Picture 3">
            <a:extLst>
              <a:ext uri="{FF2B5EF4-FFF2-40B4-BE49-F238E27FC236}">
                <a16:creationId xmlns:a16="http://schemas.microsoft.com/office/drawing/2014/main" id="{EC8B8980-7537-40D2-9CE2-6DA6C120C01F}"/>
              </a:ext>
            </a:extLst>
          </p:cNvPr>
          <p:cNvPicPr>
            <a:picLocks noChangeAspect="1"/>
          </p:cNvPicPr>
          <p:nvPr/>
        </p:nvPicPr>
        <p:blipFill>
          <a:blip r:embed="rId2"/>
          <a:stretch>
            <a:fillRect/>
          </a:stretch>
        </p:blipFill>
        <p:spPr>
          <a:xfrm>
            <a:off x="4579483" y="3804118"/>
            <a:ext cx="3127603" cy="2342683"/>
          </a:xfrm>
          <a:prstGeom prst="rect">
            <a:avLst/>
          </a:prstGeom>
        </p:spPr>
      </p:pic>
    </p:spTree>
    <p:extLst>
      <p:ext uri="{BB962C8B-B14F-4D97-AF65-F5344CB8AC3E}">
        <p14:creationId xmlns:p14="http://schemas.microsoft.com/office/powerpoint/2010/main" val="317089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and Assignments</a:t>
            </a:r>
          </a:p>
        </p:txBody>
      </p:sp>
      <p:sp>
        <p:nvSpPr>
          <p:cNvPr id="3" name="Content Placeholder 2"/>
          <p:cNvSpPr>
            <a:spLocks noGrp="1"/>
          </p:cNvSpPr>
          <p:nvPr>
            <p:ph idx="1"/>
          </p:nvPr>
        </p:nvSpPr>
        <p:spPr/>
        <p:txBody>
          <a:bodyPr>
            <a:normAutofit fontScale="92500" lnSpcReduction="20000"/>
          </a:bodyPr>
          <a:lstStyle/>
          <a:p>
            <a:r>
              <a:rPr lang="en-US" dirty="0">
                <a:solidFill>
                  <a:srgbClr val="00B0F0"/>
                </a:solidFill>
                <a:latin typeface="Janda Safe and Sound Solid" panose="02000503000000020004" pitchFamily="2" charset="0"/>
              </a:rPr>
              <a:t>HOMEWORK</a:t>
            </a:r>
            <a:r>
              <a:rPr lang="en-US" dirty="0">
                <a:latin typeface="Janda Safe and Sound Solid" panose="02000503000000020004" pitchFamily="2" charset="0"/>
              </a:rPr>
              <a:t> </a:t>
            </a:r>
          </a:p>
          <a:p>
            <a:r>
              <a:rPr lang="en-US" dirty="0">
                <a:latin typeface="Janda Safe and Sound Solid" panose="02000503000000020004" pitchFamily="2" charset="0"/>
              </a:rPr>
              <a:t>	</a:t>
            </a:r>
            <a:r>
              <a:rPr lang="en-US" dirty="0">
                <a:solidFill>
                  <a:srgbClr val="00B0F0"/>
                </a:solidFill>
                <a:latin typeface="Janda Safe and Sound Solid" panose="02000503000000020004" pitchFamily="2" charset="0"/>
              </a:rPr>
              <a:t>*ELA = read 30 minutes every night	</a:t>
            </a:r>
          </a:p>
          <a:p>
            <a:r>
              <a:rPr lang="en-US" dirty="0">
                <a:solidFill>
                  <a:srgbClr val="00B0F0"/>
                </a:solidFill>
                <a:latin typeface="Janda Safe and Sound Solid" panose="02000503000000020004" pitchFamily="2" charset="0"/>
              </a:rPr>
              <a:t>	*Math = work that is not finished and 15 minutes of practice everyday</a:t>
            </a:r>
          </a:p>
          <a:p>
            <a:r>
              <a:rPr lang="en-US" dirty="0">
                <a:solidFill>
                  <a:srgbClr val="00B0F0"/>
                </a:solidFill>
                <a:latin typeface="Janda Safe and Sound Solid" panose="02000503000000020004" pitchFamily="2" charset="0"/>
              </a:rPr>
              <a:t>	*Science=work that is not finished</a:t>
            </a:r>
          </a:p>
          <a:p>
            <a:r>
              <a:rPr lang="en-US" dirty="0">
                <a:solidFill>
                  <a:schemeClr val="accent4">
                    <a:lumMod val="75000"/>
                  </a:schemeClr>
                </a:solidFill>
                <a:latin typeface="Janda Safe and Sound Solid" panose="02000503000000020004" pitchFamily="2" charset="0"/>
              </a:rPr>
              <a:t>GRADES</a:t>
            </a:r>
            <a:r>
              <a:rPr lang="en-US" dirty="0">
                <a:latin typeface="Janda Safe and Sound Solid" panose="02000503000000020004" pitchFamily="2" charset="0"/>
              </a:rPr>
              <a:t>	</a:t>
            </a:r>
          </a:p>
          <a:p>
            <a:r>
              <a:rPr lang="en-US" dirty="0">
                <a:latin typeface="Janda Safe and Sound Solid" panose="02000503000000020004" pitchFamily="2" charset="0"/>
              </a:rPr>
              <a:t>	</a:t>
            </a:r>
            <a:r>
              <a:rPr lang="en-US" dirty="0">
                <a:solidFill>
                  <a:schemeClr val="accent4">
                    <a:lumMod val="75000"/>
                  </a:schemeClr>
                </a:solidFill>
                <a:latin typeface="Janda Safe and Sound Solid" panose="02000503000000020004" pitchFamily="2" charset="0"/>
              </a:rPr>
              <a:t>*Students will take responsibility in their learning.  This is their job!  Grades will measure the students’ ability to apply the skills and knowledge learned from the unit of study.  Students can always redo low scores and missing work may be made up.  We expect our students to take ownership in their learning.</a:t>
            </a:r>
          </a:p>
          <a:p>
            <a:endParaRPr lang="en-US" dirty="0"/>
          </a:p>
        </p:txBody>
      </p:sp>
    </p:spTree>
    <p:extLst>
      <p:ext uri="{BB962C8B-B14F-4D97-AF65-F5344CB8AC3E}">
        <p14:creationId xmlns:p14="http://schemas.microsoft.com/office/powerpoint/2010/main" val="6729267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223</TotalTime>
  <Words>553</Words>
  <Application>Microsoft Office PowerPoint</Application>
  <PresentationFormat>Widescreen</PresentationFormat>
  <Paragraphs>79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Garamond</vt:lpstr>
      <vt:lpstr>Janda Curlygirl Chunky</vt:lpstr>
      <vt:lpstr>Janda Safe and Sound Solid</vt:lpstr>
      <vt:lpstr>Organic</vt:lpstr>
      <vt:lpstr>Welcome to Sixth Grade</vt:lpstr>
      <vt:lpstr>Why are You Here?</vt:lpstr>
      <vt:lpstr>What do you Hope to Accomplish This Year?</vt:lpstr>
      <vt:lpstr>PowerPoint Presentation</vt:lpstr>
      <vt:lpstr>What we will be learning</vt:lpstr>
      <vt:lpstr>Daily Schedule Monday-Thursday</vt:lpstr>
      <vt:lpstr>Friday’s Schedule </vt:lpstr>
      <vt:lpstr>What Can We Bring To Class?</vt:lpstr>
      <vt:lpstr>Homework and Assignments</vt:lpstr>
      <vt:lpstr>Proficiency Grading </vt:lpstr>
      <vt:lpstr>Proficiency Based Grading</vt:lpstr>
      <vt:lpstr>Food and Drinks</vt:lpstr>
      <vt:lpstr>Behavior and Discipline Policy </vt:lpstr>
      <vt:lpstr>Student Led Conferences </vt:lpstr>
      <vt:lpstr>Website</vt:lpstr>
      <vt:lpstr>I AM ALWAYS AVAIBLE</vt:lpstr>
    </vt:vector>
  </TitlesOfParts>
  <Company>Granite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Sixth Grade</dc:title>
  <dc:creator>Emery, Brittany F</dc:creator>
  <cp:lastModifiedBy>Frank, Robert W</cp:lastModifiedBy>
  <cp:revision>16</cp:revision>
  <dcterms:created xsi:type="dcterms:W3CDTF">2015-08-13T19:07:46Z</dcterms:created>
  <dcterms:modified xsi:type="dcterms:W3CDTF">2018-08-16T16:52:14Z</dcterms:modified>
</cp:coreProperties>
</file>